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66" r:id="rId14"/>
    <p:sldId id="267" r:id="rId15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28808-26D1-4F4B-96F4-F3082078DD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008" y="1122362"/>
            <a:ext cx="8816632" cy="357155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E0C639-B0CD-4365-98A9-C1E5FF6CF4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7008" y="5521960"/>
            <a:ext cx="8816632" cy="944879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80C52-E6BB-4B27-B5D8-2D33B2497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77C649-4A0C-4EF2-8FC1-2BCF0BF95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0E03F2-D0FE-49BB-8AEC-E99C4DB2D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4A7CC8F-56A6-423D-B67A-8BA89D3EC911}"/>
              </a:ext>
            </a:extLst>
          </p:cNvPr>
          <p:cNvCxnSpPr>
            <a:cxnSpLocks/>
          </p:cNvCxnSpPr>
          <p:nvPr/>
        </p:nvCxnSpPr>
        <p:spPr>
          <a:xfrm flipH="1">
            <a:off x="4" y="5143500"/>
            <a:ext cx="121919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5931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56D52-667C-4E67-9038-A0BDFD8CC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3E72AC-0272-475A-BD25-2AB7AC1DE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CFBFF2-9ECB-4CDD-87FA-9DD1F87BF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AC12B3-DAF5-4BA7-A3A6-D0284716D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F171AE-4A11-4035-A072-9AC4053FF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019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A52E95-2F50-48D3-B00E-4C259644E7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50174" y="838199"/>
            <a:ext cx="2303626" cy="5338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617C9B-4E02-49C8-B6DF-65ED3C9903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38199"/>
            <a:ext cx="7734300" cy="5338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CA10C-AC31-4D80-B78F-08E48CDCB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AB5B7-F312-4BC9-A5D3-72E065D1B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2E489-5442-4698-B6E3-3421A97C2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1F3A7E1-F157-4338-B7F7-9C0A2D60B7FF}"/>
              </a:ext>
            </a:extLst>
          </p:cNvPr>
          <p:cNvCxnSpPr>
            <a:cxnSpLocks/>
          </p:cNvCxnSpPr>
          <p:nvPr/>
        </p:nvCxnSpPr>
        <p:spPr>
          <a:xfrm>
            <a:off x="8811337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9732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05B5E-C545-4763-BA47-4C2C0FCA5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263F8-8E34-4910-BF7A-F1C5A99689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6E74E5-D20D-4AB7-8D98-F336CE0EC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9D23AA-8F22-4B09-8FAA-CD16E5D66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8A028-A0C8-45E7-915E-B83FF59C9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442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9F01F-198D-4AAD-B4FB-AD3B44981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8200"/>
            <a:ext cx="9438640" cy="4114800"/>
          </a:xfrm>
        </p:spPr>
        <p:txBody>
          <a:bodyPr anchor="t">
            <a:normAutofit/>
          </a:bodyPr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0BCC2B-311B-4FB6-B3A5-26F68055A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5217160"/>
            <a:ext cx="9438640" cy="802640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CB73D-2D6B-4FA6-89A4-DCC89F80E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0C188-FF43-44C1-A005-679168D5F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CD1188-DA27-47B2-8176-31193EEC4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189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B5A25-7E99-42A8-8D6D-648EFE203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501DC-62B7-42BD-A941-D34E92719C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79"/>
            <a:ext cx="5181600" cy="4165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65C5C1-4FD4-4958-99A0-BDADECA336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11679"/>
            <a:ext cx="5181600" cy="4165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D1B234-5D54-44E5-B41D-B205AAF50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67BCDB-6B96-45D6-B5E9-823A96EBD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239C5F-F16F-4AFD-98D1-FA3BB96AF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351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44C1F-0040-4BBF-81A6-FD2E30637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7978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2894A7-1DA1-44C1-8ED0-7162794306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824035"/>
            <a:ext cx="4997132" cy="681040"/>
          </a:xfrm>
        </p:spPr>
        <p:txBody>
          <a:bodyPr anchor="b"/>
          <a:lstStyle>
            <a:lvl1pPr marL="0" indent="0">
              <a:buNone/>
              <a:defRPr sz="2400" b="1" i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9AB945-31E2-4B60-9076-CBB8F85949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499713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71B3EA-2E84-4B8B-A104-81BD577424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55080" y="1824035"/>
            <a:ext cx="5000308" cy="681040"/>
          </a:xfrm>
        </p:spPr>
        <p:txBody>
          <a:bodyPr anchor="b"/>
          <a:lstStyle>
            <a:lvl1pPr marL="0" indent="0">
              <a:buNone/>
              <a:defRPr sz="2400" b="1" i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511AB8-302C-476E-B80A-AA739911E3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55080" y="2505075"/>
            <a:ext cx="500030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B47C29-FE34-4E6E-9921-78C54673A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F6B420-A9CE-4BB6-A653-5C3ABC7D6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1DF8FE-1179-4798-B16D-AF1DFA266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235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66F1A-0A68-4048-808F-CD7A9F3B0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9592"/>
            <a:ext cx="10515600" cy="1573223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ACB3E6-5365-48F5-8D2A-0B002BA35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7D8EE9-4D97-4B2F-8D38-41CB9EE77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2C5952-0A27-4FAB-A3FD-120037876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651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D08427-909D-4679-9192-BC99557A7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8E39A6-1E09-42B5-85B4-7E8B5AB2A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938940-01DD-4C97-8649-E01C3B0ED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679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93B3D-D568-40B4-A73A-1C8EA9ABB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691818" cy="1701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86EB3-917A-43B7-85BB-D00B5D2F0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4798" y="987425"/>
            <a:ext cx="5840589" cy="50323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7AC029-3BC1-4637-A7F9-BC786DC26A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372360"/>
            <a:ext cx="3691817" cy="349662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90B948-89C5-4AC5-B7A0-17136F5C5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A6C8C5-652F-46CB-BD26-E262B057F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FB50CB-E91F-4B71-81F0-800F2B51A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B69B885-FDB8-4C62-A285-A0CDC49A6B0C}"/>
              </a:ext>
            </a:extLst>
          </p:cNvPr>
          <p:cNvCxnSpPr>
            <a:cxnSpLocks/>
          </p:cNvCxnSpPr>
          <p:nvPr/>
        </p:nvCxnSpPr>
        <p:spPr>
          <a:xfrm>
            <a:off x="5023202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593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F941E-6445-4840-81AE-104EF7A4F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696652" cy="1701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F8B866-E32B-4AE7-AEF3-6974AE3288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86120" y="838200"/>
            <a:ext cx="5603238" cy="51815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2ABB7A-E157-499A-B224-C2313181F5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367280"/>
            <a:ext cx="3696652" cy="35017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C77283-E2B8-405E-BB6E-9F121140E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BF3A-D7FB-4B97-8FD5-6FFB20CB1E84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F21F05-EB94-417F-B19B-96FF3D9EC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B7C3C7-B6DB-4064-8E66-9FB770C88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1E233FA-220A-423F-907E-5F81526A28A0}"/>
              </a:ext>
            </a:extLst>
          </p:cNvPr>
          <p:cNvCxnSpPr>
            <a:cxnSpLocks/>
          </p:cNvCxnSpPr>
          <p:nvPr/>
        </p:nvCxnSpPr>
        <p:spPr>
          <a:xfrm>
            <a:off x="5023202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4843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476A66-BE83-43F9-A28B-02DF7879A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4990"/>
            <a:ext cx="10515600" cy="11168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D76E94-F276-4F0F-8DD9-B1F8A3198A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61469"/>
            <a:ext cx="10515600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AD964E-3A2E-4DB9-B96A-EDE144A47B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425981" y="4687095"/>
            <a:ext cx="270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6CCBF3A-D7FB-4B97-8FD5-6FFB20CB1E84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ACB382-EE11-430D-941A-DB76EEB7F2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131161" y="1592957"/>
            <a:ext cx="29735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562FE-ACD1-43F2-A3DE-5B11E10B7E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2296" y="6356350"/>
            <a:ext cx="57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3109D357-8067-4A1F-97B2-93C5160B78D9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EB34A3B-1FD5-48FF-9982-1E64C864C01D}"/>
              </a:ext>
            </a:extLst>
          </p:cNvPr>
          <p:cNvCxnSpPr>
            <a:cxnSpLocks/>
          </p:cNvCxnSpPr>
          <p:nvPr/>
        </p:nvCxnSpPr>
        <p:spPr>
          <a:xfrm flipH="1">
            <a:off x="4" y="1824111"/>
            <a:ext cx="121919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0160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Goudy Old Style" panose="02020502050305020303" pitchFamily="18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Goudy Old Style" panose="02020502050305020303" pitchFamily="18" charset="0"/>
        <a:buChar char="–"/>
        <a:defRPr sz="14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11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4E3A1DF-51EE-49BF-8A81-9D447BC462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413975-0BDC-5214-4A54-3618DE5D50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8739" y="1242061"/>
            <a:ext cx="3680458" cy="2613660"/>
          </a:xfrm>
        </p:spPr>
        <p:txBody>
          <a:bodyPr anchor="b">
            <a:normAutofit/>
          </a:bodyPr>
          <a:lstStyle/>
          <a:p>
            <a:pPr algn="ctr"/>
            <a:r>
              <a:rPr lang="ru-RU" sz="2800"/>
              <a:t>КазНУ им. аль Фараби</a:t>
            </a:r>
            <a:br>
              <a:rPr lang="ru-RU" sz="2800"/>
            </a:br>
            <a:r>
              <a:rPr lang="ru-RU" sz="2800"/>
              <a:t>исторический факультет кафедра истории Казахстана</a:t>
            </a:r>
            <a:endParaRPr lang="ru-KZ" sz="280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344792B-8A34-7F5E-CD19-394B17EC59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2100" y="4114800"/>
            <a:ext cx="3233737" cy="1861154"/>
          </a:xfrm>
        </p:spPr>
        <p:txBody>
          <a:bodyPr anchor="t">
            <a:normAutofit fontScale="92500" lnSpcReduction="20000"/>
          </a:bodyPr>
          <a:lstStyle/>
          <a:p>
            <a:pPr algn="ctr"/>
            <a:r>
              <a:rPr lang="ru-RU" dirty="0"/>
              <a:t>Удербаева С.К. </a:t>
            </a:r>
          </a:p>
          <a:p>
            <a:pPr algn="ctr"/>
            <a:r>
              <a:rPr lang="ru-RU" dirty="0"/>
              <a:t>Лекция по курсу «</a:t>
            </a:r>
            <a:r>
              <a:rPr lang="ru-RU" dirty="0" err="1"/>
              <a:t>Микроистория</a:t>
            </a:r>
            <a:r>
              <a:rPr lang="ru-RU"/>
              <a:t>» для магистрантов специальности «История (7M01601)».</a:t>
            </a:r>
            <a:endParaRPr lang="ru-RU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C2FFC94-1F80-402F-B7DE-3E407ADB1E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30745" y="0"/>
            <a:ext cx="0" cy="6858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FE6BC4B-D532-3D9C-4206-1D996104D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8934" y="838200"/>
            <a:ext cx="5132015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514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0160BE-AB30-2051-D868-387D35C9D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9592"/>
            <a:ext cx="10515600" cy="5091492"/>
          </a:xfrm>
        </p:spPr>
        <p:txBody>
          <a:bodyPr>
            <a:normAutofit/>
          </a:bodyPr>
          <a:lstStyle/>
          <a:p>
            <a:pPr indent="457200">
              <a:lnSpc>
                <a:spcPct val="107000"/>
              </a:lnSpc>
              <a:spcAft>
                <a:spcPts val="800"/>
              </a:spcAft>
            </a:pPr>
            <a:r>
              <a:rPr lang="ru-RU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«На археологической доктрине факта» (The Case </a:t>
            </a:r>
            <a:r>
              <a:rPr lang="ru-RU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ru-RU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Books</a:t>
            </a:r>
            <a:r>
              <a:rPr lang="ru-RU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Past</a:t>
            </a:r>
            <a:r>
              <a:rPr lang="ru-RU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Present</a:t>
            </a:r>
            <a:r>
              <a:rPr lang="ru-RU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ru-RU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Future) - это работа, в которой </a:t>
            </a:r>
            <a:r>
              <a:rPr lang="ru-RU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Дарнтон</a:t>
            </a:r>
            <a:r>
              <a:rPr lang="ru-RU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рассматривает будущее книг и библиотек в цифровую эпоху.</a:t>
            </a:r>
            <a:br>
              <a:rPr lang="ru-KZ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«Культурная история чтения» (The </a:t>
            </a:r>
            <a:r>
              <a:rPr lang="ru-RU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History</a:t>
            </a:r>
            <a:r>
              <a:rPr lang="ru-RU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Books</a:t>
            </a:r>
            <a:r>
              <a:rPr lang="ru-RU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- это статья, в которой Роберт </a:t>
            </a:r>
            <a:r>
              <a:rPr lang="ru-RU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Дарнтон</a:t>
            </a:r>
            <a:r>
              <a:rPr lang="ru-RU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разрабатывает тему культурной истории чтения и роли книг в формировании общества.</a:t>
            </a:r>
            <a:br>
              <a:rPr lang="ru-KZ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«История главной публичной библиотеки Франции: внешний мир ее книг» (The </a:t>
            </a:r>
            <a:r>
              <a:rPr lang="ru-RU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History</a:t>
            </a:r>
            <a:r>
              <a:rPr lang="ru-RU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Bibliothèque</a:t>
            </a:r>
            <a:r>
              <a:rPr lang="ru-RU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Nationale) - в этой работе исследуется история Французской национальной библиотеки и её коллекций.</a:t>
            </a:r>
            <a:br>
              <a:rPr lang="ru-KZ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KZ" sz="2800" dirty="0"/>
          </a:p>
        </p:txBody>
      </p:sp>
    </p:spTree>
    <p:extLst>
      <p:ext uri="{BB962C8B-B14F-4D97-AF65-F5344CB8AC3E}">
        <p14:creationId xmlns:p14="http://schemas.microsoft.com/office/powerpoint/2010/main" val="3536887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C960AC1-3261-DC4E-AC6A-9A39E3BB497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9219" b="1921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C0BE5C1C-E0AB-710A-BD39-7CB503BC660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Darnton Robert. Pirating and Publishing: The Book Trade in the Age of Enlightenment.</a:t>
            </a:r>
          </a:p>
          <a:p>
            <a:r>
              <a:rPr lang="en-US" sz="2800" dirty="0"/>
              <a:t>Oxford, UK; New York: O[ford University Press, 2021. </a:t>
            </a:r>
          </a:p>
          <a:p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1859923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34B977-96C0-4098-9333-3CBF40023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199"/>
            <a:ext cx="3696652" cy="3613355"/>
          </a:xfrm>
        </p:spPr>
        <p:txBody>
          <a:bodyPr>
            <a:normAutofit/>
          </a:bodyPr>
          <a:lstStyle/>
          <a:p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Великое кошачье побоище и другие эпизоды из истории французской культуры. М.: Новое литературное обозрение, 2002</a:t>
            </a:r>
            <a:br>
              <a:rPr lang="ru-K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KZ" sz="2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01E67FC-AEF0-3833-4460-1BCCEE5C989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9887" b="19887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6C339430-6ADE-08A4-BAA9-07013DD771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4999702"/>
            <a:ext cx="3696652" cy="869285"/>
          </a:xfrm>
        </p:spPr>
        <p:txBody>
          <a:bodyPr>
            <a:normAutofit fontScale="92500" lnSpcReduction="10000"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Переводчик: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Доброницкая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Т.,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Кулланда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С. Новое литературное обозрение, 2021 г. 384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K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419694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7CA9A81-3792-F325-F09A-2894A50FF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Литература:</a:t>
            </a:r>
            <a:endParaRPr lang="ru-KZ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18348C0-D0B7-7273-CD94-4EA0E7F8C0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Darnton debate. Books and revolution in the eighteenth century/ Mason, Haydn T., ed. Oxford: The Alden Press, 1998</a:t>
            </a:r>
            <a:endParaRPr lang="ru-K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Into print: limits and legacies of the Enlightenment: essays in honor of Robert Darnton/ University Park: Pennsylvania State UP, 2011</a:t>
            </a:r>
            <a:endParaRPr lang="ru-K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ru-RU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Рубинштейн Е. Роберт </a:t>
            </a:r>
            <a:r>
              <a:rPr lang="ru-RU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Дарнтон</a:t>
            </a:r>
            <a:r>
              <a:rPr lang="ru-RU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"интеллектуальная история снизу"// Диалог со временем. Альманах интеллектуальной истории, 1999, №1, с.266-278</a:t>
            </a:r>
            <a:r>
              <a:rPr lang="en-US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K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4064934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418ECC-9371-43FE-48BE-1D5790B65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Вопросы для самоконтроля:</a:t>
            </a:r>
            <a:br>
              <a:rPr lang="ru-K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20442C-BA15-B808-9B9A-30B2933A9D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u-RU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чем сюжет книги Р. </a:t>
            </a:r>
            <a:r>
              <a:rPr lang="ru-RU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Дарнтона</a:t>
            </a:r>
            <a:r>
              <a:rPr lang="ru-RU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«Великое кошачье побоище»?</a:t>
            </a:r>
            <a:endParaRPr lang="ru-K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u-RU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Какова историческая значимость произведения "Великое кошачье побоище"? Какие ключевые моменты он освещает?</a:t>
            </a:r>
            <a:endParaRPr lang="ru-K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u-RU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Какие аспекты повседневной жизни во времена Французской революции рассматриваются в "Великом кошачьем побоище"?</a:t>
            </a:r>
            <a:endParaRPr lang="ru-K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Каковы основные темы и идеи, которые Роберт </a:t>
            </a:r>
            <a:r>
              <a:rPr lang="ru-RU" sz="1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Дарнтон</a:t>
            </a:r>
            <a:r>
              <a:rPr lang="ru-RU" sz="1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исследует в своей работе?</a:t>
            </a:r>
            <a:endParaRPr lang="ru-K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918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A4F3E1E-C235-1F98-7951-D1728DBF7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Тема: 7. </a:t>
            </a:r>
            <a:endParaRPr lang="ru-KZ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B85BB36E-66DF-FAF1-9371-4B03C7116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3600" dirty="0"/>
          </a:p>
          <a:p>
            <a:pPr marL="0" indent="0">
              <a:buNone/>
            </a:pPr>
            <a:r>
              <a:rPr lang="ru-RU" sz="3600" dirty="0"/>
              <a:t>Роберт </a:t>
            </a:r>
            <a:r>
              <a:rPr lang="ru-RU" sz="3600" dirty="0" err="1"/>
              <a:t>Дарнтон</a:t>
            </a:r>
            <a:r>
              <a:rPr lang="ru-RU" sz="3600" dirty="0"/>
              <a:t>.</a:t>
            </a:r>
            <a:endParaRPr lang="ru-KZ" sz="3600" dirty="0"/>
          </a:p>
        </p:txBody>
      </p:sp>
    </p:spTree>
    <p:extLst>
      <p:ext uri="{BB962C8B-B14F-4D97-AF65-F5344CB8AC3E}">
        <p14:creationId xmlns:p14="http://schemas.microsoft.com/office/powerpoint/2010/main" val="789900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347DADC-F0D9-B210-8087-95947DBA9B1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9396" r="9396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6" name="Текст 5">
            <a:extLst>
              <a:ext uri="{FF2B5EF4-FFF2-40B4-BE49-F238E27FC236}">
                <a16:creationId xmlns:a16="http://schemas.microsoft.com/office/drawing/2014/main" id="{8F2D5F31-28A0-EE22-A7B7-28601BE7345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Роберт </a:t>
            </a:r>
            <a:r>
              <a:rPr lang="ru-RU" sz="3600" dirty="0" err="1"/>
              <a:t>Дарнтон</a:t>
            </a:r>
            <a:r>
              <a:rPr lang="ru-RU" sz="3600" dirty="0"/>
              <a:t> </a:t>
            </a:r>
            <a:endParaRPr lang="ru-KZ" sz="3600" dirty="0"/>
          </a:p>
        </p:txBody>
      </p:sp>
    </p:spTree>
    <p:extLst>
      <p:ext uri="{BB962C8B-B14F-4D97-AF65-F5344CB8AC3E}">
        <p14:creationId xmlns:p14="http://schemas.microsoft.com/office/powerpoint/2010/main" val="101935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04DC175-BFB4-8BCB-9403-C9179D0DF34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9206" b="19206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C779F52F-D49D-9B14-0633-528758B5D2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383458"/>
            <a:ext cx="3696652" cy="6032090"/>
          </a:xfrm>
        </p:spPr>
        <p:txBody>
          <a:bodyPr>
            <a:normAutofit/>
          </a:bodyPr>
          <a:lstStyle/>
          <a:p>
            <a:r>
              <a:rPr lang="ru-RU" sz="1800" dirty="0"/>
              <a:t>Роберт </a:t>
            </a:r>
            <a:r>
              <a:rPr lang="ru-RU" sz="1800" dirty="0" err="1"/>
              <a:t>Дарнтон</a:t>
            </a:r>
            <a:r>
              <a:rPr lang="ru-RU" sz="1800" dirty="0"/>
              <a:t> род. 10 мая 1939 года, Нью-Йорк) — американский историк, специалист по истории печати и книжной культуры Европы, в первую очередь — Франции. Закончил Гарвардский университет (1960), получил степень доктора исторических наук в Оксфорде (1964). Работал репортёром в газете The New York Times (1964—1965). С 1968 года – в Принстоне, с 2007 года – профессор в отставке. Президент Американской ассоциации историков (1999). Возглавляет библиотеку Гарвардского университета (с 2007 года).</a:t>
            </a:r>
          </a:p>
          <a:p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1949621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21C7A011-DD1F-8306-DA63-FAE6701B8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9592"/>
            <a:ext cx="10515600" cy="5401208"/>
          </a:xfrm>
        </p:spPr>
        <p:txBody>
          <a:bodyPr>
            <a:normAutofit/>
          </a:bodyPr>
          <a:lstStyle/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ru-RU" sz="28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Р. </a:t>
            </a:r>
            <a:r>
              <a:rPr lang="ru-RU" sz="28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Дарнтон</a:t>
            </a:r>
            <a:r>
              <a:rPr lang="ru-RU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преподавал в Принстоне с 1968 по 2007 год, когда стал профессором Университета Карла Х. </a:t>
            </a:r>
            <a:r>
              <a:rPr lang="ru-RU" sz="28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Пфорцгеймера</a:t>
            </a:r>
            <a:r>
              <a:rPr lang="ru-RU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директором университетской библиотеки Гарварда. </a:t>
            </a:r>
            <a:br>
              <a:rPr lang="ru-KZ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Также был приглашенным профессором или научным сотрудником во многих университетах и ​​институтах для повышения квалификации, а его внешняя деятельность включает службу в качестве попечителя Нью-Йоркской публичной библиотеки и издательства Оксфордского университета (США), а также президент Американской исторической ассоциации и Международное общество исследований восемнадцатого века. </a:t>
            </a:r>
            <a:br>
              <a:rPr lang="ru-KZ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KZ" sz="2800" dirty="0"/>
          </a:p>
        </p:txBody>
      </p:sp>
    </p:spTree>
    <p:extLst>
      <p:ext uri="{BB962C8B-B14F-4D97-AF65-F5344CB8AC3E}">
        <p14:creationId xmlns:p14="http://schemas.microsoft.com/office/powerpoint/2010/main" val="190035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A76275-F53B-4E9E-48A5-DE7468F5A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9592"/>
            <a:ext cx="10515600" cy="5150485"/>
          </a:xfrm>
        </p:spPr>
        <p:txBody>
          <a:bodyPr>
            <a:normAutofit fontScale="90000"/>
          </a:bodyPr>
          <a:lstStyle/>
          <a:p>
            <a:r>
              <a:rPr lang="ru-RU" dirty="0"/>
              <a:t>Среди его наград - стипендия Макартура, Национальная премия кружка книжных критиков, избрание во Французский Почетный легион, Национальная медаль гуманитарных наук, врученная президентом Обамой в феврале 2012 года, и Всемирная премия Дель </a:t>
            </a:r>
            <a:r>
              <a:rPr lang="ru-RU" dirty="0" err="1"/>
              <a:t>Дука</a:t>
            </a:r>
            <a:r>
              <a:rPr lang="ru-RU" dirty="0"/>
              <a:t> в области гуманитарных наук, присуждаемая Институтом де Франция в 2013 году. 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2706162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341DD3-6701-8F40-F9EC-188BA9A20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9592"/>
            <a:ext cx="10515600" cy="5607685"/>
          </a:xfrm>
        </p:spPr>
        <p:txBody>
          <a:bodyPr>
            <a:normAutofit/>
          </a:bodyPr>
          <a:lstStyle/>
          <a:p>
            <a:pPr algn="just"/>
            <a:r>
              <a:rPr lang="ru-RU" sz="2800" kern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Роберт </a:t>
            </a:r>
            <a:r>
              <a:rPr lang="ru-RU" sz="2800" kern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Дарнтон</a:t>
            </a:r>
            <a:r>
              <a:rPr lang="ru-RU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написал и отредактировал множество книг, в том числе «Бизнес просвещения: история публикации энциклопедии» (1979, ранняя попытка развить историю книг как область исследования), «Великая кошачья резня» и другие эпизоды. по истории французской культуры (1984 г., вероятно, его самая популярная работа, переведенная на 18 языков), 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Berlin Journal</a:t>
            </a:r>
            <a:r>
              <a:rPr lang="ru-RU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1989–1990 гг. (1991 г., отчет о падении Берлинской стены и крахе Восточной Германии) и Запрещенные бестселлеры дореволюционной Франции (1995, исследование подпольной книжной торговли). Его последние книги: «Дело о книгах» (2009 г.), «Дьявол в святой воде, или Искусство клеветы во Франции от Людовика </a:t>
            </a:r>
            <a:r>
              <a:rPr lang="en-US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XIV</a:t>
            </a:r>
            <a:r>
              <a:rPr lang="ru-RU" sz="28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 Наполеона» (2009 г.) и «Поэзия и полиция: коммуникационные сети в Париже восемнадцатого века» (2010 г.). </a:t>
            </a:r>
            <a:br>
              <a:rPr lang="ru-KZ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KZ" sz="2800" dirty="0"/>
          </a:p>
        </p:txBody>
      </p:sp>
    </p:spTree>
    <p:extLst>
      <p:ext uri="{BB962C8B-B14F-4D97-AF65-F5344CB8AC3E}">
        <p14:creationId xmlns:p14="http://schemas.microsoft.com/office/powerpoint/2010/main" val="3672424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8F4144-68A3-4E6D-266C-4847BC7F1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9592"/>
            <a:ext cx="10515600" cy="538646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7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«Великое кошачье побоище и декабристы: искусство и история в сублимационной эпохе» (The Great </a:t>
            </a:r>
            <a:r>
              <a:rPr lang="ru-RU" sz="27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Cat</a:t>
            </a:r>
            <a:r>
              <a:rPr lang="ru-RU" sz="27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7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Massacre</a:t>
            </a:r>
            <a:r>
              <a:rPr lang="ru-RU" sz="27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7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ru-RU" sz="27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7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Other</a:t>
            </a:r>
            <a:r>
              <a:rPr lang="ru-RU" sz="27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7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Episodes</a:t>
            </a:r>
            <a:r>
              <a:rPr lang="ru-RU" sz="27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7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ru-RU" sz="27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7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French</a:t>
            </a:r>
            <a:r>
              <a:rPr lang="ru-RU" sz="27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7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Cultural</a:t>
            </a:r>
            <a:r>
              <a:rPr lang="ru-RU" sz="27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7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History</a:t>
            </a:r>
            <a:r>
              <a:rPr lang="ru-RU" sz="27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- это одна из самых известных работ Роберта </a:t>
            </a:r>
            <a:r>
              <a:rPr lang="ru-RU" sz="27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Дарнтона</a:t>
            </a:r>
            <a:r>
              <a:rPr lang="ru-RU" sz="27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 которой он исследует культурные аспекты французской истории и дает интересные интерпретации событий.</a:t>
            </a:r>
            <a:br>
              <a:rPr lang="ru-RU" sz="27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7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Роберт </a:t>
            </a:r>
            <a:r>
              <a:rPr lang="ru-RU" sz="27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Дарнтон</a:t>
            </a:r>
            <a:r>
              <a:rPr lang="ru-RU" sz="27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пишет о культуре крестьян, ремесленников, буржуа, чиновничества, культуре энциклопедистов и романтиков. Какое бы конкретное событие </a:t>
            </a:r>
            <a:r>
              <a:rPr lang="en-US" sz="27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XVIII</a:t>
            </a:r>
            <a:r>
              <a:rPr lang="ru-RU" sz="27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века он ни рассматривал, будь то истребление кошек парижскими печатниками или сбор материалов на писателей инспектором полиции, </a:t>
            </a:r>
            <a:r>
              <a:rPr lang="ru-RU" sz="2700" kern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Дарнтон</a:t>
            </a:r>
            <a:r>
              <a:rPr lang="ru-RU" sz="27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вскрывает его подоплеку и знакомит читателей не только с бытовыми подробностями, но и с психологией своих героев. Ни в чем не отступая от фактов и исторической правды, он пишет настолько увлекательно, что научный труд превращается едва ли не в художественное произведение, полное чисто французского изящества.</a:t>
            </a:r>
            <a:br>
              <a:rPr lang="ru-KZ" sz="27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KZ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KZ" sz="2800" dirty="0"/>
          </a:p>
        </p:txBody>
      </p:sp>
    </p:spTree>
    <p:extLst>
      <p:ext uri="{BB962C8B-B14F-4D97-AF65-F5344CB8AC3E}">
        <p14:creationId xmlns:p14="http://schemas.microsoft.com/office/powerpoint/2010/main" val="3872601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6DCF1F-60B7-57F7-E84B-FBAA7A5ED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9592"/>
            <a:ext cx="10515600" cy="5342214"/>
          </a:xfrm>
        </p:spPr>
        <p:txBody>
          <a:bodyPr>
            <a:normAutofit/>
          </a:bodyPr>
          <a:lstStyle/>
          <a:p>
            <a:r>
              <a:rPr lang="ru-RU" sz="4000" dirty="0"/>
              <a:t>«Заводить книги: история чтения во Франции» (The </a:t>
            </a:r>
            <a:r>
              <a:rPr lang="ru-RU" sz="4000" dirty="0" err="1"/>
              <a:t>Forbidden</a:t>
            </a:r>
            <a:r>
              <a:rPr lang="ru-RU" sz="4000" dirty="0"/>
              <a:t> Best-</a:t>
            </a:r>
            <a:r>
              <a:rPr lang="ru-RU" sz="4000" dirty="0" err="1"/>
              <a:t>Sellers</a:t>
            </a:r>
            <a:r>
              <a:rPr lang="ru-RU" sz="4000" dirty="0"/>
              <a:t> </a:t>
            </a:r>
            <a:r>
              <a:rPr lang="ru-RU" sz="4000" dirty="0" err="1"/>
              <a:t>of</a:t>
            </a:r>
            <a:r>
              <a:rPr lang="ru-RU" sz="4000" dirty="0"/>
              <a:t> </a:t>
            </a:r>
            <a:r>
              <a:rPr lang="ru-RU" sz="4000" dirty="0" err="1"/>
              <a:t>Pre-Revolutionary</a:t>
            </a:r>
            <a:r>
              <a:rPr lang="ru-RU" sz="4000" dirty="0"/>
              <a:t> France) - в этой книге </a:t>
            </a:r>
            <a:r>
              <a:rPr lang="ru-RU" sz="4000" dirty="0" err="1"/>
              <a:t>Дарнтон</a:t>
            </a:r>
            <a:r>
              <a:rPr lang="ru-RU" sz="4000" dirty="0"/>
              <a:t> рассматривает популярную литературу и чтение во Франции перед Французской революцией.</a:t>
            </a:r>
            <a:endParaRPr lang="ru-KZ" sz="4000" dirty="0"/>
          </a:p>
        </p:txBody>
      </p:sp>
    </p:spTree>
    <p:extLst>
      <p:ext uri="{BB962C8B-B14F-4D97-AF65-F5344CB8AC3E}">
        <p14:creationId xmlns:p14="http://schemas.microsoft.com/office/powerpoint/2010/main" val="1576640810"/>
      </p:ext>
    </p:extLst>
  </p:cSld>
  <p:clrMapOvr>
    <a:masterClrMapping/>
  </p:clrMapOvr>
</p:sld>
</file>

<file path=ppt/theme/theme1.xml><?xml version="1.0" encoding="utf-8"?>
<a:theme xmlns:a="http://schemas.openxmlformats.org/drawingml/2006/main" name="ArchwayVTI">
  <a:themeElements>
    <a:clrScheme name="Custom 1">
      <a:dk1>
        <a:sysClr val="windowText" lastClr="000000"/>
      </a:dk1>
      <a:lt1>
        <a:sysClr val="window" lastClr="FFFFFF"/>
      </a:lt1>
      <a:dk2>
        <a:srgbClr val="2E3A3C"/>
      </a:dk2>
      <a:lt2>
        <a:srgbClr val="EDE9E7"/>
      </a:lt2>
      <a:accent1>
        <a:srgbClr val="898470"/>
      </a:accent1>
      <a:accent2>
        <a:srgbClr val="7A8773"/>
      </a:accent2>
      <a:accent3>
        <a:srgbClr val="8C845E"/>
      </a:accent3>
      <a:accent4>
        <a:srgbClr val="9F7E56"/>
      </a:accent4>
      <a:accent5>
        <a:srgbClr val="9B7E69"/>
      </a:accent5>
      <a:accent6>
        <a:srgbClr val="AA7862"/>
      </a:accent6>
      <a:hlink>
        <a:srgbClr val="7A8773"/>
      </a:hlink>
      <a:folHlink>
        <a:srgbClr val="9F7E56"/>
      </a:folHlink>
    </a:clrScheme>
    <a:fontScheme name="Archway">
      <a:majorFont>
        <a:latin typeface="Felix Titling"/>
        <a:ea typeface=""/>
        <a:cs typeface=""/>
      </a:majorFont>
      <a:minorFont>
        <a:latin typeface="Goudy Old Styl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hwayVTI" id="{309F1D27-9968-4F93-BA7C-3666A757FD2E}" vid="{76D8E8FD-8787-4E56-A14A-C28BF58ABEE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896</Words>
  <Application>Microsoft Office PowerPoint</Application>
  <PresentationFormat>Широкоэкранный</PresentationFormat>
  <Paragraphs>27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Felix Titling</vt:lpstr>
      <vt:lpstr>Goudy Old Style</vt:lpstr>
      <vt:lpstr>Times New Roman</vt:lpstr>
      <vt:lpstr>ArchwayVTI</vt:lpstr>
      <vt:lpstr>КазНУ им. аль Фараби исторический факультет кафедра истории Казахстана</vt:lpstr>
      <vt:lpstr>Тема: 7. </vt:lpstr>
      <vt:lpstr>Презентация PowerPoint</vt:lpstr>
      <vt:lpstr>Презентация PowerPoint</vt:lpstr>
      <vt:lpstr>Р. Дарнтон преподавал в Принстоне с 1968 по 2007 год, когда стал профессором Университета Карла Х. Пфорцгеймера и директором университетской библиотеки Гарварда.  Также был приглашенным профессором или научным сотрудником во многих университетах и ​​институтах для повышения квалификации, а его внешняя деятельность включает службу в качестве попечителя Нью-Йоркской публичной библиотеки и издательства Оксфордского университета (США), а также президент Американской исторической ассоциации и Международное общество исследований восемнадцатого века.  </vt:lpstr>
      <vt:lpstr>Среди его наград - стипендия Макартура, Национальная премия кружка книжных критиков, избрание во Французский Почетный легион, Национальная медаль гуманитарных наук, врученная президентом Обамой в феврале 2012 года, и Всемирная премия Дель Дука в области гуманитарных наук, присуждаемая Институтом де Франция в 2013 году. </vt:lpstr>
      <vt:lpstr>Роберт Дарнтон написал и отредактировал множество книг, в том числе «Бизнес просвещения: история публикации энциклопедии» (1979, ранняя попытка развить историю книг как область исследования), «Великая кошачья резня» и другие эпизоды. по истории французской культуры (1984 г., вероятно, его самая популярная работа, переведенная на 18 языков), Berlin Journal, 1989–1990 гг. (1991 г., отчет о падении Берлинской стены и крахе Восточной Германии) и Запрещенные бестселлеры дореволюционной Франции (1995, исследование подпольной книжной торговли). Его последние книги: «Дело о книгах» (2009 г.), «Дьявол в святой воде, или Искусство клеветы во Франции от Людовика XIV до Наполеона» (2009 г.) и «Поэзия и полиция: коммуникационные сети в Париже восемнадцатого века» (2010 г.).  </vt:lpstr>
      <vt:lpstr> «Великое кошачье побоище и декабристы: искусство и история в сублимационной эпохе» (The Great Cat Massacre and Other Episodes in French Cultural History) - это одна из самых известных работ Роберта Дарнтона, в которой он исследует культурные аспекты французской истории и дает интересные интерпретации событий.  Роберт Дарнтон пишет о культуре крестьян, ремесленников, буржуа, чиновничества, культуре энциклопедистов и романтиков. Какое бы конкретное событие XVIII века он ни рассматривал, будь то истребление кошек парижскими печатниками или сбор материалов на писателей инспектором полиции, Дарнтон вскрывает его подоплеку и знакомит читателей не только с бытовыми подробностями, но и с психологией своих героев. Ни в чем не отступая от фактов и исторической правды, он пишет настолько увлекательно, что научный труд превращается едва ли не в художественное произведение, полное чисто французского изящества.  </vt:lpstr>
      <vt:lpstr>«Заводить книги: история чтения во Франции» (The Forbidden Best-Sellers of Pre-Revolutionary France) - в этой книге Дарнтон рассматривает популярную литературу и чтение во Франции перед Французской революцией.</vt:lpstr>
      <vt:lpstr>«На археологической доктрине факта» (The Case for Books: Past, Present, and Future) - это работа, в которой Дарнтон рассматривает будущее книг и библиотек в цифровую эпоху.  «Культурная история чтения» (The History of Books) - это статья, в которой Роберт Дарнтон разрабатывает тему культурной истории чтения и роли книг в формировании общества.  «История главной публичной библиотеки Франции: внешний мир ее книг» (The History of the Bibliothèque Nationale) - в этой работе исследуется история Французской национальной библиотеки и её коллекций. </vt:lpstr>
      <vt:lpstr>Презентация PowerPoint</vt:lpstr>
      <vt:lpstr>Великое кошачье побоище и другие эпизоды из истории французской культуры. М.: Новое литературное обозрение, 2002 </vt:lpstr>
      <vt:lpstr>Литература:</vt:lpstr>
      <vt:lpstr>Вопросы для самоконтроля: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КазНУ им. аль Фараби исторический факультет кафедра истории Казахстана</dc:title>
  <dc:creator>Удербаева Сауле</dc:creator>
  <cp:lastModifiedBy>Удербаева Сауле</cp:lastModifiedBy>
  <cp:revision>5</cp:revision>
  <dcterms:created xsi:type="dcterms:W3CDTF">2023-10-31T02:40:50Z</dcterms:created>
  <dcterms:modified xsi:type="dcterms:W3CDTF">2023-10-31T15:07:46Z</dcterms:modified>
</cp:coreProperties>
</file>